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35"/>
  </p:notesMasterIdLst>
  <p:handoutMasterIdLst>
    <p:handoutMasterId r:id="rId36"/>
  </p:handoutMasterIdLst>
  <p:sldIdLst>
    <p:sldId id="348" r:id="rId3"/>
    <p:sldId id="349" r:id="rId4"/>
    <p:sldId id="339" r:id="rId5"/>
    <p:sldId id="340" r:id="rId6"/>
    <p:sldId id="341" r:id="rId7"/>
    <p:sldId id="354" r:id="rId8"/>
    <p:sldId id="344" r:id="rId9"/>
    <p:sldId id="353" r:id="rId10"/>
    <p:sldId id="324" r:id="rId11"/>
    <p:sldId id="342" r:id="rId12"/>
    <p:sldId id="343" r:id="rId13"/>
    <p:sldId id="337" r:id="rId14"/>
    <p:sldId id="325" r:id="rId15"/>
    <p:sldId id="326" r:id="rId16"/>
    <p:sldId id="333" r:id="rId17"/>
    <p:sldId id="327" r:id="rId18"/>
    <p:sldId id="328" r:id="rId19"/>
    <p:sldId id="329" r:id="rId20"/>
    <p:sldId id="332" r:id="rId21"/>
    <p:sldId id="330" r:id="rId22"/>
    <p:sldId id="331" r:id="rId23"/>
    <p:sldId id="334" r:id="rId24"/>
    <p:sldId id="335" r:id="rId25"/>
    <p:sldId id="336" r:id="rId26"/>
    <p:sldId id="346" r:id="rId27"/>
    <p:sldId id="347" r:id="rId28"/>
    <p:sldId id="355" r:id="rId29"/>
    <p:sldId id="345" r:id="rId30"/>
    <p:sldId id="350" r:id="rId31"/>
    <p:sldId id="351" r:id="rId32"/>
    <p:sldId id="352" r:id="rId33"/>
    <p:sldId id="323" r:id="rId3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348"/>
            <p14:sldId id="349"/>
            <p14:sldId id="339"/>
            <p14:sldId id="340"/>
            <p14:sldId id="341"/>
            <p14:sldId id="354"/>
            <p14:sldId id="344"/>
            <p14:sldId id="353"/>
            <p14:sldId id="324"/>
            <p14:sldId id="342"/>
            <p14:sldId id="343"/>
            <p14:sldId id="337"/>
            <p14:sldId id="325"/>
            <p14:sldId id="326"/>
            <p14:sldId id="333"/>
            <p14:sldId id="327"/>
            <p14:sldId id="328"/>
            <p14:sldId id="329"/>
            <p14:sldId id="332"/>
            <p14:sldId id="330"/>
            <p14:sldId id="331"/>
            <p14:sldId id="334"/>
            <p14:sldId id="335"/>
            <p14:sldId id="336"/>
            <p14:sldId id="346"/>
            <p14:sldId id="347"/>
            <p14:sldId id="355"/>
            <p14:sldId id="345"/>
            <p14:sldId id="350"/>
            <p14:sldId id="351"/>
            <p14:sldId id="352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40"/>
    <a:srgbClr val="0B0BFF"/>
    <a:srgbClr val="007B00"/>
    <a:srgbClr val="FFFFFF"/>
    <a:srgbClr val="00B858"/>
    <a:srgbClr val="662E94"/>
    <a:srgbClr val="E8C500"/>
    <a:srgbClr val="BCA044"/>
    <a:srgbClr val="EF4164"/>
    <a:srgbClr val="080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27" autoAdjust="0"/>
  </p:normalViewPr>
  <p:slideViewPr>
    <p:cSldViewPr snapToGrid="0" snapToObjects="1">
      <p:cViewPr varScale="1">
        <p:scale>
          <a:sx n="94" d="100"/>
          <a:sy n="94" d="100"/>
        </p:scale>
        <p:origin x="346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notesViewPr>
    <p:cSldViewPr snapToGrid="0" snapToObjects="1">
      <p:cViewPr varScale="1">
        <p:scale>
          <a:sx n="70" d="100"/>
          <a:sy n="70" d="100"/>
        </p:scale>
        <p:origin x="2822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2997200" y="63416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EE232 Discussion </a:t>
            </a:r>
            <a:r>
              <a:rPr lang="en-US" dirty="0" smtClean="0">
                <a:solidFill>
                  <a:schemeClr val="bg1"/>
                </a:solidFill>
              </a:rPr>
              <a:t>4/6/2017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0.png"/><Relationship Id="rId21" Type="http://schemas.openxmlformats.org/officeDocument/2006/relationships/image" Target="../media/image48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00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31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the next two class periods we will be designing a ring resonator based 2-channel wavelength division multiplexing (WDM) optical link.</a:t>
            </a:r>
          </a:p>
          <a:p>
            <a:r>
              <a:rPr lang="en-US" dirty="0"/>
              <a:t>Today we will look at the following:</a:t>
            </a:r>
          </a:p>
          <a:p>
            <a:pPr lvl="1"/>
            <a:r>
              <a:rPr lang="en-US" dirty="0"/>
              <a:t>Discuss modulation of light</a:t>
            </a:r>
          </a:p>
          <a:p>
            <a:pPr lvl="1"/>
            <a:r>
              <a:rPr lang="en-US" dirty="0"/>
              <a:t>Review ring resonator and how we can use a ring resonator to modulate light</a:t>
            </a:r>
          </a:p>
          <a:p>
            <a:pPr lvl="1"/>
            <a:r>
              <a:rPr lang="en-US" dirty="0"/>
              <a:t>Introduce </a:t>
            </a:r>
            <a:r>
              <a:rPr lang="en-US" dirty="0" err="1"/>
              <a:t>Lumerical</a:t>
            </a:r>
            <a:r>
              <a:rPr lang="en-US" dirty="0"/>
              <a:t> DEVICE, an optoelectronic charge transport solver</a:t>
            </a:r>
          </a:p>
          <a:p>
            <a:pPr lvl="1"/>
            <a:r>
              <a:rPr lang="en-US" dirty="0"/>
              <a:t>Simulate carrier density in ring resonator modulator as a function of applied bias</a:t>
            </a:r>
          </a:p>
          <a:p>
            <a:pPr lvl="1"/>
            <a:r>
              <a:rPr lang="en-US" dirty="0"/>
              <a:t>Simulate effective index of ring resonator modulator waveguide as a function of applied bias.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1" y="1091311"/>
            <a:ext cx="3578784" cy="23858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46400" y="1371600"/>
            <a:ext cx="0" cy="1769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70" y="3667668"/>
            <a:ext cx="3640977" cy="2427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On-off keying modulation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7900" y="1012335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frequency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9872" y="3774163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0BFF"/>
                </a:solidFill>
              </a:rPr>
              <a:t>Output = 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94200" y="1413630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97200" y="4000500"/>
            <a:ext cx="0" cy="1769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69671" y="3597693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frequency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884172" y="4149169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00096" y="4144130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33874" y="100226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0BFF"/>
                </a:solidFill>
              </a:rPr>
              <a:t>Output = 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79900" y="106402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0BFF"/>
                </a:solidFill>
              </a:rPr>
              <a:t>Input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2300" y="378182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0BFF"/>
                </a:solidFill>
              </a:rPr>
              <a:t>Input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83038" y="3865273"/>
            <a:ext cx="2161145" cy="2617579"/>
          </a:xfrm>
          <a:prstGeom prst="rect">
            <a:avLst/>
          </a:prstGeom>
        </p:spPr>
      </p:pic>
      <p:cxnSp>
        <p:nvCxnSpPr>
          <p:cNvPr id="114" name="Straight Arrow Connector 113"/>
          <p:cNvCxnSpPr/>
          <p:nvPr/>
        </p:nvCxnSpPr>
        <p:spPr>
          <a:xfrm>
            <a:off x="7886274" y="1427637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978326" y="120252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endParaRPr lang="en-US" dirty="0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575785" y="954648"/>
            <a:ext cx="1727493" cy="2575906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 flipH="1">
            <a:off x="5837807" y="2021373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p-contact</a:t>
            </a:r>
          </a:p>
        </p:txBody>
      </p:sp>
      <p:sp>
        <p:nvSpPr>
          <p:cNvPr id="133" name="TextBox 132"/>
          <p:cNvSpPr txBox="1"/>
          <p:nvPr/>
        </p:nvSpPr>
        <p:spPr>
          <a:xfrm flipH="1">
            <a:off x="4605338" y="1601559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n-contact</a:t>
            </a:r>
          </a:p>
        </p:txBody>
      </p:sp>
      <p:sp>
        <p:nvSpPr>
          <p:cNvPr id="134" name="TextBox 133"/>
          <p:cNvSpPr txBox="1"/>
          <p:nvPr/>
        </p:nvSpPr>
        <p:spPr>
          <a:xfrm flipH="1">
            <a:off x="5119513" y="2923905"/>
            <a:ext cx="19632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ring</a:t>
            </a:r>
          </a:p>
        </p:txBody>
      </p:sp>
      <p:cxnSp>
        <p:nvCxnSpPr>
          <p:cNvPr id="135" name="Straight Connector 134"/>
          <p:cNvCxnSpPr/>
          <p:nvPr/>
        </p:nvCxnSpPr>
        <p:spPr>
          <a:xfrm flipV="1">
            <a:off x="5646057" y="2743305"/>
            <a:ext cx="384342" cy="319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264126" y="1879057"/>
            <a:ext cx="307546" cy="285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 flipH="1">
            <a:off x="5830550" y="4728287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p-contact</a:t>
            </a:r>
          </a:p>
        </p:txBody>
      </p:sp>
      <p:sp>
        <p:nvSpPr>
          <p:cNvPr id="139" name="TextBox 138"/>
          <p:cNvSpPr txBox="1"/>
          <p:nvPr/>
        </p:nvSpPr>
        <p:spPr>
          <a:xfrm flipH="1">
            <a:off x="4598081" y="4308473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n-contact</a:t>
            </a:r>
          </a:p>
        </p:txBody>
      </p:sp>
      <p:sp>
        <p:nvSpPr>
          <p:cNvPr id="140" name="TextBox 139"/>
          <p:cNvSpPr txBox="1"/>
          <p:nvPr/>
        </p:nvSpPr>
        <p:spPr>
          <a:xfrm flipH="1">
            <a:off x="5112256" y="5630819"/>
            <a:ext cx="19632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ring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5638800" y="5450219"/>
            <a:ext cx="384342" cy="319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256869" y="4585971"/>
            <a:ext cx="307546" cy="285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1915886" y="5254171"/>
            <a:ext cx="9434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1219201" y="5190671"/>
            <a:ext cx="1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voltage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642" y="3195268"/>
            <a:ext cx="30365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Frequency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1847" y="5833291"/>
            <a:ext cx="34333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0428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4-Channel WDM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1234" y="5837141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234" y="5837141"/>
                <a:ext cx="275140" cy="276999"/>
              </a:xfrm>
              <a:prstGeom prst="rect">
                <a:avLst/>
              </a:prstGeom>
              <a:blipFill>
                <a:blip r:embed="rId2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63238" y="5845390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238" y="5845390"/>
                <a:ext cx="280461" cy="276999"/>
              </a:xfrm>
              <a:prstGeom prst="rect">
                <a:avLst/>
              </a:prstGeom>
              <a:blipFill>
                <a:blip r:embed="rId3"/>
                <a:stretch>
                  <a:fillRect l="-21739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80066" y="5830075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066" y="5830075"/>
                <a:ext cx="280461" cy="276999"/>
              </a:xfrm>
              <a:prstGeom prst="rect">
                <a:avLst/>
              </a:prstGeom>
              <a:blipFill>
                <a:blip r:embed="rId4"/>
                <a:stretch>
                  <a:fillRect l="-21739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78574" y="5870486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574" y="5870486"/>
                <a:ext cx="280461" cy="276999"/>
              </a:xfrm>
              <a:prstGeom prst="rect">
                <a:avLst/>
              </a:prstGeom>
              <a:blipFill>
                <a:blip r:embed="rId5"/>
                <a:stretch>
                  <a:fillRect l="-21739" r="-869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8002366" y="5502558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426" y="4059146"/>
            <a:ext cx="4107059" cy="140949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7020296" y="5502558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17982" y="5502558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0281" y="5488044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2002" y="1563884"/>
            <a:ext cx="5108704" cy="7709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22" idx="3"/>
          </p:cNvCxnSpPr>
          <p:nvPr/>
        </p:nvCxnSpPr>
        <p:spPr>
          <a:xfrm>
            <a:off x="5930706" y="1602431"/>
            <a:ext cx="2298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783169" y="1037641"/>
            <a:ext cx="551195" cy="55119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1884406" y="4085391"/>
            <a:ext cx="2275159" cy="9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679204" y="3520601"/>
            <a:ext cx="551195" cy="55119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0617" y="1037640"/>
            <a:ext cx="6074196" cy="2244343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76135" y="3859856"/>
            <a:ext cx="5049796" cy="2360741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850122" y="1484590"/>
            <a:ext cx="3967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58546" y="3959311"/>
            <a:ext cx="3967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46020" y="161602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58530" y="408251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799872" y="1129833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872" y="1129833"/>
                <a:ext cx="275140" cy="276999"/>
              </a:xfrm>
              <a:prstGeom prst="rect">
                <a:avLst/>
              </a:prstGeom>
              <a:blipFill>
                <a:blip r:embed="rId8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086417" y="1130363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417" y="1130363"/>
                <a:ext cx="256431" cy="276999"/>
              </a:xfrm>
              <a:prstGeom prst="rect">
                <a:avLst/>
              </a:prstGeom>
              <a:blipFill>
                <a:blip r:embed="rId9"/>
                <a:stretch>
                  <a:fillRect l="-28571" r="-1190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393644" y="1122767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644" y="1122767"/>
                <a:ext cx="280461" cy="276999"/>
              </a:xfrm>
              <a:prstGeom prst="rect">
                <a:avLst/>
              </a:prstGeom>
              <a:blipFill>
                <a:blip r:embed="rId10"/>
                <a:stretch>
                  <a:fillRect l="-21739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675462" y="1113751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62" y="1113751"/>
                <a:ext cx="280461" cy="276999"/>
              </a:xfrm>
              <a:prstGeom prst="rect">
                <a:avLst/>
              </a:prstGeom>
              <a:blipFill>
                <a:blip r:embed="rId11"/>
                <a:stretch>
                  <a:fillRect l="-21739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185389" y="1110800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15797" y="1158665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97" y="1158665"/>
                <a:ext cx="275140" cy="276999"/>
              </a:xfrm>
              <a:prstGeom prst="rect">
                <a:avLst/>
              </a:prstGeom>
              <a:blipFill>
                <a:blip r:embed="rId12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85389" y="1586386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0042" y="2080698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3862" y="2570745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14018" y="1645485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8" y="1645485"/>
                <a:ext cx="256431" cy="276999"/>
              </a:xfrm>
              <a:prstGeom prst="rect">
                <a:avLst/>
              </a:prstGeom>
              <a:blipFill>
                <a:blip r:embed="rId13"/>
                <a:stretch>
                  <a:fillRect l="-28571" r="-1190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89988" y="2114119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88" y="2114119"/>
                <a:ext cx="280461" cy="276999"/>
              </a:xfrm>
              <a:prstGeom prst="rect">
                <a:avLst/>
              </a:prstGeom>
              <a:blipFill>
                <a:blip r:embed="rId14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85224" y="2625394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24" y="2625394"/>
                <a:ext cx="280461" cy="276999"/>
              </a:xfrm>
              <a:prstGeom prst="rect">
                <a:avLst/>
              </a:prstGeom>
              <a:blipFill>
                <a:blip r:embed="rId15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>
            <a:endCxn id="22" idx="1"/>
          </p:cNvCxnSpPr>
          <p:nvPr/>
        </p:nvCxnSpPr>
        <p:spPr>
          <a:xfrm>
            <a:off x="635149" y="1275492"/>
            <a:ext cx="186853" cy="326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2" idx="1"/>
          </p:cNvCxnSpPr>
          <p:nvPr/>
        </p:nvCxnSpPr>
        <p:spPr>
          <a:xfrm flipH="1">
            <a:off x="611991" y="1602431"/>
            <a:ext cx="210011" cy="209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23149" y="1599919"/>
            <a:ext cx="208873" cy="668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2" idx="3"/>
          </p:cNvCxnSpPr>
          <p:nvPr/>
        </p:nvCxnSpPr>
        <p:spPr>
          <a:xfrm flipH="1">
            <a:off x="628969" y="1608157"/>
            <a:ext cx="194815" cy="116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4" name="Picture 1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7249" y="2689693"/>
            <a:ext cx="569437" cy="500114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74634" y="2690010"/>
            <a:ext cx="552443" cy="493776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3771" y="2705512"/>
            <a:ext cx="554686" cy="495781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3690" y="2741185"/>
            <a:ext cx="563847" cy="503969"/>
          </a:xfrm>
          <a:prstGeom prst="rect">
            <a:avLst/>
          </a:prstGeom>
        </p:spPr>
      </p:pic>
      <p:cxnSp>
        <p:nvCxnSpPr>
          <p:cNvPr id="147" name="Straight Arrow Connector 146"/>
          <p:cNvCxnSpPr/>
          <p:nvPr/>
        </p:nvCxnSpPr>
        <p:spPr>
          <a:xfrm flipV="1">
            <a:off x="1331291" y="2211373"/>
            <a:ext cx="2209" cy="509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2247900" y="2272334"/>
            <a:ext cx="0" cy="411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3261360" y="2462835"/>
            <a:ext cx="0" cy="335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 flipV="1">
            <a:off x="4488180" y="2615235"/>
            <a:ext cx="1270" cy="273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826909" y="2777158"/>
            <a:ext cx="84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1360972" y="3648575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72" y="3648575"/>
                <a:ext cx="275140" cy="276999"/>
              </a:xfrm>
              <a:prstGeom prst="rect">
                <a:avLst/>
              </a:prstGeom>
              <a:blipFill>
                <a:blip r:embed="rId20"/>
                <a:stretch>
                  <a:fillRect l="-22222" r="-888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1647517" y="3649105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517" y="3649105"/>
                <a:ext cx="256431" cy="276999"/>
              </a:xfrm>
              <a:prstGeom prst="rect">
                <a:avLst/>
              </a:prstGeom>
              <a:blipFill>
                <a:blip r:embed="rId21"/>
                <a:stretch>
                  <a:fillRect l="-28571" r="-1428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1954744" y="3641509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744" y="3641509"/>
                <a:ext cx="280461" cy="276999"/>
              </a:xfrm>
              <a:prstGeom prst="rect">
                <a:avLst/>
              </a:prstGeom>
              <a:blipFill>
                <a:blip r:embed="rId22"/>
                <a:stretch>
                  <a:fillRect l="-21739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236562" y="3632493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562" y="3632493"/>
                <a:ext cx="280461" cy="276999"/>
              </a:xfrm>
              <a:prstGeom prst="rect">
                <a:avLst/>
              </a:prstGeom>
              <a:blipFill>
                <a:blip r:embed="rId23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extBox 160"/>
          <p:cNvSpPr txBox="1"/>
          <p:nvPr/>
        </p:nvSpPr>
        <p:spPr>
          <a:xfrm>
            <a:off x="31750" y="2938251"/>
            <a:ext cx="11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lasers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928137" y="69610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Transmitter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734937" y="3516119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Receiver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6200000">
            <a:off x="2927001" y="1411301"/>
            <a:ext cx="865510" cy="129058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6200000">
            <a:off x="4050289" y="1379374"/>
            <a:ext cx="995528" cy="14844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6200000">
            <a:off x="1969464" y="1471836"/>
            <a:ext cx="657784" cy="98083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6200000">
            <a:off x="1096213" y="1488523"/>
            <a:ext cx="589832" cy="8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DEVICE to calculate carrier density in the ring waveguide as a function of applied voltage bias</a:t>
            </a:r>
          </a:p>
          <a:p>
            <a:r>
              <a:rPr lang="en-US" dirty="0"/>
              <a:t>Import carrier density into MODE and calculate effective index as a function of applied bias</a:t>
            </a:r>
          </a:p>
          <a:p>
            <a:r>
              <a:rPr lang="en-US" dirty="0"/>
              <a:t>Import effective index as function of voltage into INTERCONNECT and design ring resonator dimensions using analytical model</a:t>
            </a:r>
          </a:p>
          <a:p>
            <a:r>
              <a:rPr lang="en-US" dirty="0"/>
              <a:t>Simulate entire optical link using INTERCONNECT</a:t>
            </a:r>
          </a:p>
        </p:txBody>
      </p:sp>
    </p:spTree>
    <p:extLst>
      <p:ext uri="{BB962C8B-B14F-4D97-AF65-F5344CB8AC3E}">
        <p14:creationId xmlns:p14="http://schemas.microsoft.com/office/powerpoint/2010/main" val="27027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</a:t>
            </a:r>
            <a:r>
              <a:rPr lang="en-US" dirty="0" err="1"/>
              <a:t>pn</a:t>
            </a:r>
            <a:r>
              <a:rPr lang="en-US" dirty="0"/>
              <a:t>-junction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42768"/>
            <a:ext cx="7740650" cy="4481834"/>
          </a:xfrm>
        </p:spPr>
        <p:txBody>
          <a:bodyPr/>
          <a:lstStyle/>
          <a:p>
            <a:r>
              <a:rPr lang="en-US" dirty="0"/>
              <a:t>Open the file </a:t>
            </a:r>
            <a:r>
              <a:rPr lang="en-US" dirty="0" err="1"/>
              <a:t>pn_junction.ldev</a:t>
            </a:r>
            <a:endParaRPr lang="en-US" dirty="0"/>
          </a:p>
          <a:p>
            <a:r>
              <a:rPr lang="en-US" dirty="0"/>
              <a:t>You will see the geometry of a 10 um thick silicon slab contacted on either side by aluminum.</a:t>
            </a:r>
          </a:p>
          <a:p>
            <a:r>
              <a:rPr lang="en-US" dirty="0"/>
              <a:t>Geometry can be created in DEVICE just as you would in FDTD or MODE</a:t>
            </a:r>
          </a:p>
          <a:p>
            <a:r>
              <a:rPr lang="en-US" dirty="0"/>
              <a:t>In the next steps we will add p and n-type doping to create a </a:t>
            </a:r>
            <a:r>
              <a:rPr lang="en-US" dirty="0" err="1"/>
              <a:t>pn</a:t>
            </a:r>
            <a:r>
              <a:rPr lang="en-US" dirty="0"/>
              <a:t>-junction within the silicon slab.</a:t>
            </a:r>
          </a:p>
        </p:txBody>
      </p:sp>
    </p:spTree>
    <p:extLst>
      <p:ext uri="{BB962C8B-B14F-4D97-AF65-F5344CB8AC3E}">
        <p14:creationId xmlns:p14="http://schemas.microsoft.com/office/powerpoint/2010/main" val="11313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simulation region by clicking </a:t>
            </a:r>
            <a:r>
              <a:rPr lang="en-US" b="1" i="1" dirty="0"/>
              <a:t>Simulation </a:t>
            </a:r>
            <a:r>
              <a:rPr lang="en-US" b="1" i="1" dirty="0">
                <a:sym typeface="Wingdings" panose="05000000000000000000" pitchFamily="2" charset="2"/>
              </a:rPr>
              <a:t> Charge transport solver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Click </a:t>
            </a:r>
            <a:r>
              <a:rPr lang="en-US" b="1" i="1" dirty="0"/>
              <a:t>Edit object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2" y="2050887"/>
            <a:ext cx="4903108" cy="47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07" y="1065911"/>
            <a:ext cx="5828701" cy="56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p-type doping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Doping </a:t>
            </a:r>
            <a:r>
              <a:rPr lang="en-US" b="1" i="1" dirty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Constant Doping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Edit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Click </a:t>
            </a:r>
            <a:r>
              <a:rPr lang="en-US" b="1" i="1" dirty="0" smtClean="0">
                <a:sym typeface="Wingdings" panose="05000000000000000000" pitchFamily="2" charset="2"/>
              </a:rPr>
              <a:t>OK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78" y="1675115"/>
            <a:ext cx="5544851" cy="51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n-type doping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Doping </a:t>
            </a:r>
            <a:r>
              <a:rPr lang="en-US" b="1" i="1" dirty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Constant Doping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Edit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Click </a:t>
            </a:r>
            <a:r>
              <a:rPr lang="en-US" b="1" i="1" dirty="0" smtClean="0">
                <a:sym typeface="Wingdings" panose="05000000000000000000" pitchFamily="2" charset="2"/>
              </a:rPr>
              <a:t>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34" y="1705231"/>
            <a:ext cx="6140063" cy="50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4547" y="195089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547" y="416755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2583" y="575872"/>
            <a:ext cx="12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(Al)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2583" y="5606534"/>
            <a:ext cx="12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(Al)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90" y="476949"/>
            <a:ext cx="1158340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mesh refinement at 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49400"/>
            <a:ext cx="7740650" cy="4275202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Constraints </a:t>
            </a:r>
            <a:r>
              <a:rPr lang="en-US" b="1" i="1" dirty="0">
                <a:sym typeface="Wingdings" panose="05000000000000000000" pitchFamily="2" charset="2"/>
              </a:rPr>
              <a:t> Charge Transport </a:t>
            </a:r>
            <a:r>
              <a:rPr lang="en-US" b="1" i="1" dirty="0" smtClean="0">
                <a:sym typeface="Wingdings" panose="05000000000000000000" pitchFamily="2" charset="2"/>
              </a:rPr>
              <a:t>Solver </a:t>
            </a:r>
            <a:r>
              <a:rPr lang="en-US" b="1" i="1" dirty="0">
                <a:sym typeface="Wingdings" panose="05000000000000000000" pitchFamily="2" charset="2"/>
              </a:rPr>
              <a:t>Mesh Constraint</a:t>
            </a:r>
          </a:p>
          <a:p>
            <a:r>
              <a:rPr lang="en-US" dirty="0">
                <a:sym typeface="Wingdings" panose="05000000000000000000" pitchFamily="2" charset="2"/>
              </a:rPr>
              <a:t>Click </a:t>
            </a:r>
            <a:r>
              <a:rPr lang="en-US" b="1" i="1" dirty="0">
                <a:sym typeface="Wingdings" panose="05000000000000000000" pitchFamily="2" charset="2"/>
              </a:rPr>
              <a:t>Edit Object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0" y="2138154"/>
            <a:ext cx="5372218" cy="4251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9" y="3687001"/>
            <a:ext cx="3238781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(Amplitude) modulation of light</a:t>
            </a:r>
          </a:p>
        </p:txBody>
      </p:sp>
      <p:sp>
        <p:nvSpPr>
          <p:cNvPr id="4" name="Isosceles Triangle 3"/>
          <p:cNvSpPr/>
          <p:nvPr/>
        </p:nvSpPr>
        <p:spPr>
          <a:xfrm rot="10800000">
            <a:off x="495300" y="2545244"/>
            <a:ext cx="780796" cy="6731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885698" y="2030893"/>
            <a:ext cx="0" cy="51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4797" y="3218344"/>
            <a:ext cx="70180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82396" y="3218345"/>
            <a:ext cx="0" cy="51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5745" y="386604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Laser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36700" y="2881794"/>
            <a:ext cx="207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71900" y="2288068"/>
            <a:ext cx="1625600" cy="1050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Modulator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84700" y="3475521"/>
            <a:ext cx="0" cy="1144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30650" y="4493067"/>
            <a:ext cx="0" cy="958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30650" y="5451916"/>
            <a:ext cx="1289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133850" y="4862399"/>
            <a:ext cx="0" cy="58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33850" y="4862399"/>
            <a:ext cx="374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08500" y="4862399"/>
            <a:ext cx="0" cy="58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62500" y="4862398"/>
            <a:ext cx="0" cy="58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62500" y="4862398"/>
            <a:ext cx="374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37150" y="4862398"/>
            <a:ext cx="0" cy="58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59250" y="5524941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458201" y="1578938"/>
            <a:ext cx="0" cy="958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58201" y="2537787"/>
            <a:ext cx="1289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661401" y="1948270"/>
            <a:ext cx="0" cy="58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61401" y="1948270"/>
            <a:ext cx="374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036051" y="1948270"/>
            <a:ext cx="0" cy="58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290051" y="1948269"/>
            <a:ext cx="0" cy="58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90051" y="1948269"/>
            <a:ext cx="374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64701" y="1948269"/>
            <a:ext cx="0" cy="58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86801" y="2610812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out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657850" y="2820396"/>
            <a:ext cx="18575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59101" y="1731339"/>
            <a:ext cx="0" cy="958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959101" y="2690188"/>
            <a:ext cx="1289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959101" y="2100670"/>
            <a:ext cx="1206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6200000">
            <a:off x="1250634" y="2043059"/>
            <a:ext cx="99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6741328" y="1864192"/>
            <a:ext cx="99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65" name="TextBox 64"/>
          <p:cNvSpPr txBox="1"/>
          <p:nvPr/>
        </p:nvSpPr>
        <p:spPr>
          <a:xfrm rot="16200000">
            <a:off x="3293102" y="4843889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41097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6" y="2438815"/>
            <a:ext cx="2575783" cy="35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contact 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71600"/>
            <a:ext cx="7740650" cy="4453002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Boundary conditions </a:t>
            </a:r>
            <a:r>
              <a:rPr lang="en-US" b="1" i="1" dirty="0">
                <a:sym typeface="Wingdings" panose="05000000000000000000" pitchFamily="2" charset="2"/>
              </a:rPr>
              <a:t> Add </a:t>
            </a:r>
            <a:r>
              <a:rPr lang="en-US" b="1" i="1" dirty="0" smtClean="0">
                <a:sym typeface="Wingdings" panose="05000000000000000000" pitchFamily="2" charset="2"/>
              </a:rPr>
              <a:t> </a:t>
            </a:r>
            <a:r>
              <a:rPr lang="en-US" b="1" i="1" dirty="0">
                <a:sym typeface="Wingdings" panose="05000000000000000000" pitchFamily="2" charset="2"/>
              </a:rPr>
              <a:t>e</a:t>
            </a:r>
            <a:r>
              <a:rPr lang="en-US" b="1" i="1" dirty="0" smtClean="0">
                <a:sym typeface="Wingdings" panose="05000000000000000000" pitchFamily="2" charset="2"/>
              </a:rPr>
              <a:t>lectrical contact</a:t>
            </a:r>
            <a:endParaRPr lang="en-US" b="1" i="1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Select, click </a:t>
            </a:r>
            <a:r>
              <a:rPr lang="en-US" b="1" i="1" dirty="0">
                <a:sym typeface="Wingdings" panose="05000000000000000000" pitchFamily="2" charset="2"/>
              </a:rPr>
              <a:t>Edit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2600" y="3931116"/>
            <a:ext cx="1208314" cy="514377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629" y="1828853"/>
            <a:ext cx="5626843" cy="49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contact 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71600"/>
            <a:ext cx="7740650" cy="4453002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Boundary conditions </a:t>
            </a:r>
            <a:r>
              <a:rPr lang="en-US" b="1" i="1" dirty="0">
                <a:sym typeface="Wingdings" panose="05000000000000000000" pitchFamily="2" charset="2"/>
              </a:rPr>
              <a:t> Add </a:t>
            </a:r>
            <a:r>
              <a:rPr lang="en-US" b="1" i="1" dirty="0" smtClean="0">
                <a:sym typeface="Wingdings" panose="05000000000000000000" pitchFamily="2" charset="2"/>
              </a:rPr>
              <a:t> Electrical contact</a:t>
            </a:r>
            <a:endParaRPr lang="en-US" b="1" i="1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Select, click </a:t>
            </a:r>
            <a:r>
              <a:rPr lang="en-US" b="1" i="1" dirty="0">
                <a:sym typeface="Wingdings" panose="05000000000000000000" pitchFamily="2" charset="2"/>
              </a:rPr>
              <a:t>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03" y="1796143"/>
            <a:ext cx="5710918" cy="50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i="1" dirty="0" smtClean="0"/>
              <a:t>Run</a:t>
            </a:r>
            <a:endParaRPr lang="en-US" b="1" i="1" dirty="0"/>
          </a:p>
          <a:p>
            <a:r>
              <a:rPr lang="en-US" dirty="0"/>
              <a:t>Right-click </a:t>
            </a:r>
            <a:r>
              <a:rPr lang="en-US" b="1" i="1" dirty="0"/>
              <a:t>CHARGE </a:t>
            </a:r>
            <a:r>
              <a:rPr lang="en-US" b="1" i="1" dirty="0">
                <a:sym typeface="Wingdings" panose="05000000000000000000" pitchFamily="2" charset="2"/>
              </a:rPr>
              <a:t> Visualize  </a:t>
            </a:r>
            <a:r>
              <a:rPr lang="en-US" b="1" i="1" dirty="0" err="1">
                <a:sym typeface="Wingdings" panose="05000000000000000000" pitchFamily="2" charset="2"/>
              </a:rPr>
              <a:t>pos</a:t>
            </a:r>
            <a:r>
              <a:rPr lang="en-US" b="1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to plot I-V </a:t>
            </a:r>
            <a:r>
              <a:rPr lang="en-US" dirty="0" smtClean="0">
                <a:sym typeface="Wingdings" panose="05000000000000000000" pitchFamily="2" charset="2"/>
              </a:rPr>
              <a:t>curve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Under </a:t>
            </a:r>
            <a:r>
              <a:rPr lang="en-US" b="1" i="1" dirty="0" smtClean="0">
                <a:sym typeface="Wingdings" panose="05000000000000000000" pitchFamily="2" charset="2"/>
              </a:rPr>
              <a:t>Attributes</a:t>
            </a:r>
            <a:r>
              <a:rPr lang="en-US" dirty="0" smtClean="0">
                <a:sym typeface="Wingdings" panose="05000000000000000000" pitchFamily="2" charset="2"/>
              </a:rPr>
              <a:t>, select </a:t>
            </a:r>
            <a:r>
              <a:rPr lang="en-US" b="1" i="1" dirty="0" smtClean="0">
                <a:sym typeface="Wingdings" panose="05000000000000000000" pitchFamily="2" charset="2"/>
              </a:rPr>
              <a:t>Vs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b="1" i="1" dirty="0" err="1" smtClean="0">
                <a:sym typeface="Wingdings" panose="05000000000000000000" pitchFamily="2" charset="2"/>
              </a:rPr>
              <a:t>Vc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and click </a:t>
            </a:r>
            <a:r>
              <a:rPr lang="en-US" b="1" i="1" dirty="0" smtClean="0">
                <a:sym typeface="Wingdings" panose="05000000000000000000" pitchFamily="2" charset="2"/>
              </a:rPr>
              <a:t>Remove, </a:t>
            </a:r>
            <a:r>
              <a:rPr lang="en-US" dirty="0" smtClean="0">
                <a:sym typeface="Wingdings" panose="05000000000000000000" pitchFamily="2" charset="2"/>
              </a:rPr>
              <a:t>to show only currents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244" y="2627130"/>
            <a:ext cx="5566287" cy="38471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538825" y="3060990"/>
            <a:ext cx="1078454" cy="123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38825" y="3388180"/>
            <a:ext cx="1078454" cy="188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33177" y="3544197"/>
            <a:ext cx="784102" cy="527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26341" y="2876324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 current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7615" y="4091931"/>
            <a:ext cx="116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p+ current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27195" y="3320659"/>
            <a:ext cx="26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Displacement current</a:t>
            </a:r>
          </a:p>
          <a:p>
            <a:r>
              <a:rPr lang="en-US" dirty="0" smtClean="0"/>
              <a:t>(none since DC simulation)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plot other data such as quasi-fermi levels, carrier concentration, etc. but will not explore that further here.</a:t>
            </a:r>
          </a:p>
        </p:txBody>
      </p:sp>
    </p:spTree>
    <p:extLst>
      <p:ext uri="{BB962C8B-B14F-4D97-AF65-F5344CB8AC3E}">
        <p14:creationId xmlns:p14="http://schemas.microsoft.com/office/powerpoint/2010/main" val="15248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file </a:t>
            </a:r>
            <a:r>
              <a:rPr lang="en-US" dirty="0" err="1"/>
              <a:t>ring_resonator_pn_junction.ldev</a:t>
            </a:r>
            <a:r>
              <a:rPr lang="en-US" dirty="0"/>
              <a:t>.</a:t>
            </a:r>
          </a:p>
          <a:p>
            <a:r>
              <a:rPr lang="en-US" dirty="0"/>
              <a:t>You will see the geometry and doping profile used to simulate the carrier density as a function of applied bias for a </a:t>
            </a:r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726" r="9475" b="23138"/>
          <a:stretch/>
        </p:blipFill>
        <p:spPr>
          <a:xfrm>
            <a:off x="227012" y="3906968"/>
            <a:ext cx="8734388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906524"/>
            <a:ext cx="21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Silicon rib waveguide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75200" y="4237168"/>
            <a:ext cx="520701" cy="6223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56113" y="4472778"/>
            <a:ext cx="107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p-contact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613" y="4510878"/>
            <a:ext cx="107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n-contact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46600" y="4644744"/>
            <a:ext cx="0" cy="93862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4625" y="555796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pn</a:t>
            </a:r>
            <a:r>
              <a:rPr lang="en-US" dirty="0">
                <a:solidFill>
                  <a:schemeClr val="bg1"/>
                </a:solidFill>
              </a:rPr>
              <a:t> junction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5325" y="48340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5925" y="48467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n-type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2601" y="484897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89" y="1981883"/>
            <a:ext cx="1835361" cy="23257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45336" y="484549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p-type</a:t>
            </a:r>
          </a:p>
        </p:txBody>
      </p:sp>
    </p:spTree>
    <p:extLst>
      <p:ext uri="{BB962C8B-B14F-4D97-AF65-F5344CB8AC3E}">
        <p14:creationId xmlns:p14="http://schemas.microsoft.com/office/powerpoint/2010/main" val="14743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monitor has already been created that will save the carrier density as a function of applied bias.</a:t>
            </a:r>
          </a:p>
          <a:p>
            <a:r>
              <a:rPr lang="en-US" dirty="0"/>
              <a:t>Run simulation</a:t>
            </a:r>
          </a:p>
          <a:p>
            <a:r>
              <a:rPr lang="en-US" dirty="0"/>
              <a:t>Carrier density information will be saved to the file </a:t>
            </a:r>
            <a:r>
              <a:rPr lang="en-US" b="1" i="1" dirty="0" err="1" smtClean="0"/>
              <a:t>mod_carriers.mat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162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Right-click </a:t>
            </a:r>
            <a:r>
              <a:rPr lang="en-US" b="1" i="1" dirty="0"/>
              <a:t>CHARGE </a:t>
            </a:r>
            <a:r>
              <a:rPr lang="en-US" b="1" i="1" dirty="0">
                <a:sym typeface="Wingdings" panose="05000000000000000000" pitchFamily="2" charset="2"/>
              </a:rPr>
              <a:t> Visualize  </a:t>
            </a:r>
            <a:r>
              <a:rPr lang="en-US" b="1" i="1" dirty="0" smtClean="0">
                <a:sym typeface="Wingdings" panose="05000000000000000000" pitchFamily="2" charset="2"/>
              </a:rPr>
              <a:t>charge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Scroll wheel to zoom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043938"/>
            <a:ext cx="8121537" cy="482281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028700" y="2147207"/>
            <a:ext cx="620485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059386" y="2887436"/>
            <a:ext cx="620485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94807" y="4876800"/>
            <a:ext cx="620485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388581" y="5710302"/>
            <a:ext cx="620485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Right-click </a:t>
            </a:r>
            <a:r>
              <a:rPr lang="en-US" b="1" i="1" dirty="0"/>
              <a:t>CHARGE </a:t>
            </a:r>
            <a:r>
              <a:rPr lang="en-US" b="1" i="1" dirty="0">
                <a:sym typeface="Wingdings" panose="05000000000000000000" pitchFamily="2" charset="2"/>
              </a:rPr>
              <a:t> Visualize  </a:t>
            </a:r>
            <a:r>
              <a:rPr lang="en-US" b="1" i="1" dirty="0" smtClean="0">
                <a:sym typeface="Wingdings" panose="05000000000000000000" pitchFamily="2" charset="2"/>
              </a:rPr>
              <a:t>charge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Scroll wheel to zoom in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361" y="2546616"/>
            <a:ext cx="4139511" cy="2558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" y="2546616"/>
            <a:ext cx="4139511" cy="2546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8623" y="5108493"/>
            <a:ext cx="1457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cathode</a:t>
            </a:r>
            <a:r>
              <a:rPr lang="en-US" sz="2000" dirty="0" smtClean="0"/>
              <a:t> = 0 V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5216" y="5095762"/>
            <a:ext cx="1457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cathode</a:t>
            </a:r>
            <a:r>
              <a:rPr lang="en-US" sz="2000" dirty="0" smtClean="0"/>
              <a:t> = 3 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68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 carrier density into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98600"/>
            <a:ext cx="7740650" cy="4326002"/>
          </a:xfrm>
        </p:spPr>
        <p:txBody>
          <a:bodyPr/>
          <a:lstStyle/>
          <a:p>
            <a:r>
              <a:rPr lang="en-US" dirty="0"/>
              <a:t>Open the file </a:t>
            </a:r>
            <a:r>
              <a:rPr lang="en-US" dirty="0" err="1" smtClean="0"/>
              <a:t>pn_junction_waveguide.lms</a:t>
            </a:r>
            <a:endParaRPr lang="en-US" dirty="0"/>
          </a:p>
          <a:p>
            <a:r>
              <a:rPr lang="en-US" dirty="0"/>
              <a:t>You will see the same </a:t>
            </a:r>
            <a:r>
              <a:rPr lang="en-US" dirty="0" err="1"/>
              <a:t>pn</a:t>
            </a:r>
            <a:r>
              <a:rPr lang="en-US" dirty="0"/>
              <a:t> junction waveguide geometry in MODE.  </a:t>
            </a:r>
          </a:p>
          <a:p>
            <a:r>
              <a:rPr lang="en-US" dirty="0"/>
              <a:t>We now need to import the charge density that we just simulated in DEVICE.</a:t>
            </a:r>
          </a:p>
        </p:txBody>
      </p:sp>
    </p:spTree>
    <p:extLst>
      <p:ext uri="{BB962C8B-B14F-4D97-AF65-F5344CB8AC3E}">
        <p14:creationId xmlns:p14="http://schemas.microsoft.com/office/powerpoint/2010/main" val="1924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np density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Attributes </a:t>
            </a:r>
            <a:r>
              <a:rPr lang="en-US" b="1" i="1" dirty="0">
                <a:sym typeface="Wingdings" panose="05000000000000000000" pitchFamily="2" charset="2"/>
              </a:rPr>
              <a:t> np Density</a:t>
            </a:r>
          </a:p>
          <a:p>
            <a:r>
              <a:rPr lang="en-US" dirty="0">
                <a:sym typeface="Wingdings" panose="05000000000000000000" pitchFamily="2" charset="2"/>
              </a:rPr>
              <a:t>Right-click </a:t>
            </a:r>
            <a:r>
              <a:rPr lang="en-US" b="1" i="1" dirty="0">
                <a:sym typeface="Wingdings" panose="05000000000000000000" pitchFamily="2" charset="2"/>
              </a:rPr>
              <a:t>Edit object.</a:t>
            </a:r>
          </a:p>
          <a:p>
            <a:r>
              <a:rPr lang="en-US" dirty="0">
                <a:sym typeface="Wingdings" panose="05000000000000000000" pitchFamily="2" charset="2"/>
              </a:rPr>
              <a:t>Click </a:t>
            </a:r>
            <a:r>
              <a:rPr lang="en-US" b="1" i="1" dirty="0">
                <a:sym typeface="Wingdings" panose="05000000000000000000" pitchFamily="2" charset="2"/>
              </a:rPr>
              <a:t>Import Data…</a:t>
            </a:r>
          </a:p>
          <a:p>
            <a:r>
              <a:rPr lang="en-US" dirty="0">
                <a:sym typeface="Wingdings" panose="05000000000000000000" pitchFamily="2" charset="2"/>
              </a:rPr>
              <a:t>Select </a:t>
            </a:r>
            <a:r>
              <a:rPr lang="en-US" dirty="0" err="1">
                <a:sym typeface="Wingdings" panose="05000000000000000000" pitchFamily="2" charset="2"/>
              </a:rPr>
              <a:t>mod_carriers.mat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97931" y="4172424"/>
            <a:ext cx="1923536" cy="1923536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resonator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Light traveling down waveguide can couple to resonant mode within the ring resonator.</a:t>
                </a:r>
              </a:p>
              <a:p>
                <a:r>
                  <a:rPr lang="en-US" dirty="0"/>
                  <a:t>Resonance wavelength occurs when light accumulates a phase shift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when traveling around the ring: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Content Placeholder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556510" y="4331003"/>
            <a:ext cx="1606378" cy="160637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2910" y="3928377"/>
            <a:ext cx="5873578" cy="1647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40032" y="4010755"/>
            <a:ext cx="12631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64215" y="3695864"/>
            <a:ext cx="875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Waveguide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494" y="4976744"/>
            <a:ext cx="1128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Ring Resonator</a:t>
            </a:r>
          </a:p>
        </p:txBody>
      </p:sp>
      <p:sp>
        <p:nvSpPr>
          <p:cNvPr id="40" name="Arc 39"/>
          <p:cNvSpPr/>
          <p:nvPr/>
        </p:nvSpPr>
        <p:spPr>
          <a:xfrm>
            <a:off x="3250268" y="4095387"/>
            <a:ext cx="2130500" cy="2125980"/>
          </a:xfrm>
          <a:prstGeom prst="arc">
            <a:avLst>
              <a:gd name="adj1" fmla="val 18498731"/>
              <a:gd name="adj2" fmla="val 21482553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967992" y="4003135"/>
            <a:ext cx="12631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637322" y="4005839"/>
            <a:ext cx="1263138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83488" y="4030911"/>
            <a:ext cx="691564" cy="25461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92409" y="3531132"/>
                <a:ext cx="334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409" y="3531132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39850" y="3969577"/>
                <a:ext cx="334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50" y="3969577"/>
                <a:ext cx="3345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6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 will run a Simulation sweep that will sweep through each of the carrier densities that we measured at each applied voltage</a:t>
            </a:r>
          </a:p>
          <a:p>
            <a:r>
              <a:rPr lang="en-US" dirty="0"/>
              <a:t>Run the sweep </a:t>
            </a:r>
            <a:r>
              <a:rPr lang="en-US" b="1" i="1" dirty="0"/>
              <a:t>reverse.</a:t>
            </a:r>
            <a:r>
              <a:rPr lang="en-US" dirty="0"/>
              <a:t> </a:t>
            </a:r>
          </a:p>
          <a:p>
            <a:r>
              <a:rPr lang="en-US" dirty="0"/>
              <a:t>Run the script </a:t>
            </a:r>
            <a:r>
              <a:rPr lang="en-US" b="1" i="1" dirty="0" err="1"/>
              <a:t>plot_MODE_data.lsf</a:t>
            </a:r>
            <a:r>
              <a:rPr lang="en-US" dirty="0"/>
              <a:t>; this will plot two graphs showing the change in effective index for applied voltage and waveguide loss for each applied voltage.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index and loss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" y="1504950"/>
            <a:ext cx="4247444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44" y="1504950"/>
            <a:ext cx="4245424" cy="3046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407" y="4882634"/>
            <a:ext cx="314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change in effective index!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1351" y="4775946"/>
            <a:ext cx="314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does loss go down with</a:t>
            </a:r>
            <a:br>
              <a:rPr lang="en-US" dirty="0"/>
            </a:br>
            <a:r>
              <a:rPr lang="en-US" dirty="0"/>
              <a:t>increasing reverse bias voltage?</a:t>
            </a:r>
          </a:p>
        </p:txBody>
      </p:sp>
    </p:spTree>
    <p:extLst>
      <p:ext uri="{BB962C8B-B14F-4D97-AF65-F5344CB8AC3E}">
        <p14:creationId xmlns:p14="http://schemas.microsoft.com/office/powerpoint/2010/main" val="5892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20degree temperature shift gives resonance shift of 1nm</a:t>
            </a:r>
          </a:p>
        </p:txBody>
      </p:sp>
    </p:spTree>
    <p:extLst>
      <p:ext uri="{BB962C8B-B14F-4D97-AF65-F5344CB8AC3E}">
        <p14:creationId xmlns:p14="http://schemas.microsoft.com/office/powerpoint/2010/main" val="19564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87" y="1065911"/>
            <a:ext cx="7275836" cy="4850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68140" y="3314700"/>
                <a:ext cx="20088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critical</m:t>
                      </m:r>
                      <m: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coupling</m:t>
                      </m:r>
                      <m: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B0B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40" y="3314700"/>
                <a:ext cx="2008883" cy="646331"/>
              </a:xfrm>
              <a:prstGeom prst="rect">
                <a:avLst/>
              </a:prstGeom>
              <a:blipFill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8321" y="1260203"/>
                <a:ext cx="22204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waveguide</m:t>
                      </m:r>
                      <m: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loss</m:t>
                      </m:r>
                      <m: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9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321" y="1260203"/>
                <a:ext cx="222048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8548" y="2202180"/>
                <a:ext cx="1710340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8" y="2202180"/>
                <a:ext cx="1710340" cy="692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460" y="3147145"/>
                <a:ext cx="18565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change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ring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0" y="3147145"/>
                <a:ext cx="1856598" cy="553998"/>
              </a:xfrm>
              <a:prstGeom prst="rect">
                <a:avLst/>
              </a:prstGeom>
              <a:blipFill>
                <a:blip r:embed="rId6"/>
                <a:stretch>
                  <a:fillRect l="-3947" t="-1099" r="-2961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3460" y="3838040"/>
                <a:ext cx="1483932" cy="1118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𝑟𝑖𝑛𝑔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:r>
                  <a:rPr lang="en-US" b="0" dirty="0"/>
                  <a:t/>
                </a: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ring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length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0" y="3838040"/>
                <a:ext cx="1483932" cy="1118319"/>
              </a:xfrm>
              <a:prstGeom prst="rect">
                <a:avLst/>
              </a:prstGeom>
              <a:blipFill>
                <a:blip r:embed="rId7"/>
                <a:stretch>
                  <a:fillRect l="-412" t="-2186" r="-123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1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Modulation of light with ring resonator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0700" y="1485900"/>
                <a:ext cx="7740650" cy="4338702"/>
              </a:xfrm>
            </p:spPr>
            <p:txBody>
              <a:bodyPr/>
              <a:lstStyle/>
              <a:p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dirty="0"/>
                  <a:t>If we have a means to change the effective index on-demand we can shift the resonance frequency of the ring resonator.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00" y="1485900"/>
                <a:ext cx="7740650" cy="4338702"/>
              </a:xfrm>
              <a:blipFill rotWithShape="0">
                <a:blip r:embed="rId2"/>
                <a:stretch>
                  <a:fillRect l="-866" t="-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67" y="3192517"/>
            <a:ext cx="4375787" cy="2917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91754" y="3700943"/>
                <a:ext cx="109927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54" y="3700943"/>
                <a:ext cx="1099275" cy="299249"/>
              </a:xfrm>
              <a:prstGeom prst="rect">
                <a:avLst/>
              </a:prstGeom>
              <a:blipFill>
                <a:blip r:embed="rId4"/>
                <a:stretch>
                  <a:fillRect l="-2762" r="-497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1754" y="4120932"/>
                <a:ext cx="122751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=3.55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54" y="4120932"/>
                <a:ext cx="1227516" cy="299249"/>
              </a:xfrm>
              <a:prstGeom prst="rect">
                <a:avLst/>
              </a:prstGeom>
              <a:blipFill>
                <a:blip r:embed="rId5"/>
                <a:stretch>
                  <a:fillRect l="-2475" r="-445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9854" y="4547181"/>
                <a:ext cx="103515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r>
                  <a:rPr lang="en-US" dirty="0"/>
                  <a:t>6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854" y="4547181"/>
                <a:ext cx="1035155" cy="299249"/>
              </a:xfrm>
              <a:prstGeom prst="rect">
                <a:avLst/>
              </a:prstGeom>
              <a:blipFill>
                <a:blip r:embed="rId6"/>
                <a:stretch>
                  <a:fillRect l="-5917" t="-24490" r="-1301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6958970" y="3850567"/>
            <a:ext cx="613353" cy="1"/>
          </a:xfrm>
          <a:prstGeom prst="line">
            <a:avLst/>
          </a:prstGeom>
          <a:ln>
            <a:solidFill>
              <a:srgbClr val="0B0B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4370" y="4255506"/>
            <a:ext cx="613353" cy="1"/>
          </a:xfrm>
          <a:prstGeom prst="line">
            <a:avLst/>
          </a:prstGeom>
          <a:ln>
            <a:solidFill>
              <a:srgbClr val="00B8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96544" y="4707373"/>
            <a:ext cx="61335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Modulation of light with ring resonator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0700" y="1485900"/>
                <a:ext cx="7740650" cy="43387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00" y="1485900"/>
                <a:ext cx="7740650" cy="433870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681"/>
          <a:stretch/>
        </p:blipFill>
        <p:spPr>
          <a:xfrm>
            <a:off x="1254067" y="3551464"/>
            <a:ext cx="4375787" cy="2693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91754" y="3835826"/>
                <a:ext cx="109927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54" y="3835826"/>
                <a:ext cx="1099275" cy="299249"/>
              </a:xfrm>
              <a:prstGeom prst="rect">
                <a:avLst/>
              </a:prstGeom>
              <a:blipFill rotWithShape="0">
                <a:blip r:embed="rId4"/>
                <a:stretch>
                  <a:fillRect l="-2762" r="-497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1754" y="4255815"/>
                <a:ext cx="122751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=3.55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54" y="4255815"/>
                <a:ext cx="1227516" cy="299249"/>
              </a:xfrm>
              <a:prstGeom prst="rect">
                <a:avLst/>
              </a:prstGeom>
              <a:blipFill rotWithShape="0">
                <a:blip r:embed="rId5"/>
                <a:stretch>
                  <a:fillRect l="-2475" r="-445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9854" y="4682064"/>
                <a:ext cx="103515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r>
                  <a:rPr lang="en-US" dirty="0"/>
                  <a:t>6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854" y="4682064"/>
                <a:ext cx="1035155" cy="299249"/>
              </a:xfrm>
              <a:prstGeom prst="rect">
                <a:avLst/>
              </a:prstGeom>
              <a:blipFill rotWithShape="0">
                <a:blip r:embed="rId6"/>
                <a:stretch>
                  <a:fillRect l="-5917" t="-24490" r="-13018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6958970" y="3985450"/>
            <a:ext cx="613353" cy="1"/>
          </a:xfrm>
          <a:prstGeom prst="line">
            <a:avLst/>
          </a:prstGeom>
          <a:ln>
            <a:solidFill>
              <a:srgbClr val="0B0B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4370" y="4390389"/>
            <a:ext cx="613353" cy="1"/>
          </a:xfrm>
          <a:prstGeom prst="line">
            <a:avLst/>
          </a:prstGeom>
          <a:ln>
            <a:solidFill>
              <a:srgbClr val="00B8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96544" y="4842256"/>
            <a:ext cx="61335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Refractive index of silicon depends on free carrier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774700" y="3607390"/>
                <a:ext cx="7740650" cy="2471802"/>
              </a:xfrm>
            </p:spPr>
            <p:txBody>
              <a:bodyPr/>
              <a:lstStyle/>
              <a:p>
                <a:r>
                  <a:rPr lang="en-US" dirty="0"/>
                  <a:t>Silicon has weak non-linear effect</a:t>
                </a:r>
              </a:p>
              <a:p>
                <a:r>
                  <a:rPr lang="en-US" dirty="0"/>
                  <a:t>Instead, through electrical bias we can change the free carrier density to modulate the index of refraction.</a:t>
                </a:r>
              </a:p>
              <a:p>
                <a:r>
                  <a:rPr lang="en-US" dirty="0"/>
                  <a:t>Very small change though!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0.0001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700" y="3607390"/>
                <a:ext cx="7740650" cy="2471802"/>
              </a:xfrm>
              <a:blipFill rotWithShape="0">
                <a:blip r:embed="rId2"/>
                <a:stretch>
                  <a:fillRect l="-866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797485"/>
            <a:ext cx="41910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504358"/>
            <a:ext cx="4038600" cy="420688"/>
          </a:xfrm>
          <a:prstGeom prst="rect">
            <a:avLst/>
          </a:prstGeom>
          <a:solidFill>
            <a:srgbClr val="FFFFFF">
              <a:alpha val="50000"/>
            </a:srgbClr>
          </a:solidFill>
        </p:spPr>
      </p:pic>
      <p:sp>
        <p:nvSpPr>
          <p:cNvPr id="6" name="Rectangle 5"/>
          <p:cNvSpPr/>
          <p:nvPr/>
        </p:nvSpPr>
        <p:spPr>
          <a:xfrm>
            <a:off x="2505075" y="5771415"/>
            <a:ext cx="651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*R. A.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Soref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and B. R. Bennett, SPIE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Integr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Opt. Circuit Eng. 704, 32 (1987)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0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040835" y="2084173"/>
            <a:ext cx="1533857" cy="2240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18270" y="2096530"/>
            <a:ext cx="896997" cy="2211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603524" y="2092411"/>
            <a:ext cx="972837" cy="22123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17461" y="2088292"/>
            <a:ext cx="992040" cy="22365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21602" y="2084171"/>
            <a:ext cx="1301062" cy="22365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4136" y="2084172"/>
            <a:ext cx="1364134" cy="22365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Depletion width modulation in </a:t>
            </a:r>
            <a:r>
              <a:rPr lang="en-US" dirty="0" err="1"/>
              <a:t>pn</a:t>
            </a:r>
            <a:r>
              <a:rPr lang="en-US" dirty="0"/>
              <a:t> junction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136" y="2084173"/>
            <a:ext cx="1784264" cy="22406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2084173"/>
            <a:ext cx="1784264" cy="22406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833" y="2084173"/>
            <a:ext cx="1784264" cy="22406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92097" y="2084173"/>
            <a:ext cx="1784264" cy="22406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18270" y="2084173"/>
            <a:ext cx="0" cy="224069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03838" y="2084173"/>
            <a:ext cx="0" cy="224069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09501" y="2084173"/>
            <a:ext cx="0" cy="224069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03524" y="2084173"/>
            <a:ext cx="0" cy="224069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8498" y="294914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p-type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6281" y="294914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2756" y="294914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p-type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4229" y="294914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n-type</a:t>
            </a:r>
          </a:p>
        </p:txBody>
      </p:sp>
      <p:sp>
        <p:nvSpPr>
          <p:cNvPr id="20" name="Oval 19"/>
          <p:cNvSpPr/>
          <p:nvPr/>
        </p:nvSpPr>
        <p:spPr>
          <a:xfrm>
            <a:off x="6507891" y="4773826"/>
            <a:ext cx="568411" cy="568411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022" y="4324865"/>
            <a:ext cx="0" cy="733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0" idx="2"/>
          </p:cNvCxnSpPr>
          <p:nvPr/>
        </p:nvCxnSpPr>
        <p:spPr>
          <a:xfrm>
            <a:off x="5404022" y="5058032"/>
            <a:ext cx="1103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76302" y="5053913"/>
            <a:ext cx="1103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67817" y="4320746"/>
            <a:ext cx="0" cy="733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088293" y="4773826"/>
            <a:ext cx="568411" cy="568411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984424" y="4324865"/>
            <a:ext cx="0" cy="733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8" idx="2"/>
          </p:cNvCxnSpPr>
          <p:nvPr/>
        </p:nvCxnSpPr>
        <p:spPr>
          <a:xfrm>
            <a:off x="984424" y="5058032"/>
            <a:ext cx="1103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56704" y="5053913"/>
            <a:ext cx="1103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48219" y="4320746"/>
            <a:ext cx="0" cy="733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08886" y="486032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V=0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28487" y="487268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V&lt;0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1998134" y="2945537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junction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6343594" y="2949657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junction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57236" y="1670732"/>
            <a:ext cx="122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Depletion region</a:t>
            </a:r>
            <a:endParaRPr lang="en-US" dirty="0"/>
          </a:p>
        </p:txBody>
      </p:sp>
      <p:sp>
        <p:nvSpPr>
          <p:cNvPr id="44" name="Left Bracket 43"/>
          <p:cNvSpPr/>
          <p:nvPr/>
        </p:nvSpPr>
        <p:spPr>
          <a:xfrm rot="5400000">
            <a:off x="2424293" y="1548196"/>
            <a:ext cx="73522" cy="88556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69589" y="1681173"/>
            <a:ext cx="122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Depletion region</a:t>
            </a:r>
            <a:endParaRPr lang="en-US" dirty="0"/>
          </a:p>
        </p:txBody>
      </p:sp>
      <p:sp>
        <p:nvSpPr>
          <p:cNvPr id="46" name="Left Bracket 45"/>
          <p:cNvSpPr/>
          <p:nvPr/>
        </p:nvSpPr>
        <p:spPr>
          <a:xfrm rot="5400000">
            <a:off x="6770659" y="1210120"/>
            <a:ext cx="103038" cy="156268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808071" y="46591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43340" y="4648196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35909" y="46880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71178" y="4677029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91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sp>
        <p:nvSpPr>
          <p:cNvPr id="5" name="Oval 4"/>
          <p:cNvSpPr/>
          <p:nvPr/>
        </p:nvSpPr>
        <p:spPr>
          <a:xfrm>
            <a:off x="1600200" y="2370357"/>
            <a:ext cx="1866900" cy="1866900"/>
          </a:xfrm>
          <a:prstGeom prst="ellipse">
            <a:avLst/>
          </a:prstGeom>
          <a:solidFill>
            <a:srgbClr val="EF41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1097" y="1172094"/>
            <a:ext cx="152400" cy="4610100"/>
          </a:xfrm>
          <a:prstGeom prst="rect">
            <a:avLst/>
          </a:prstGeom>
          <a:solidFill>
            <a:srgbClr val="662E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/>
          <p:cNvSpPr/>
          <p:nvPr/>
        </p:nvSpPr>
        <p:spPr>
          <a:xfrm>
            <a:off x="1299861" y="2111814"/>
            <a:ext cx="2446639" cy="2402007"/>
          </a:xfrm>
          <a:prstGeom prst="blockArc">
            <a:avLst>
              <a:gd name="adj1" fmla="val 1854596"/>
              <a:gd name="adj2" fmla="val 1852409"/>
              <a:gd name="adj3" fmla="val 6727"/>
            </a:avLst>
          </a:prstGeom>
          <a:solidFill>
            <a:srgbClr val="662E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978324" y="1806279"/>
            <a:ext cx="3056844" cy="2984630"/>
          </a:xfrm>
          <a:prstGeom prst="blockArc">
            <a:avLst>
              <a:gd name="adj1" fmla="val 2036757"/>
              <a:gd name="adj2" fmla="val 19365122"/>
              <a:gd name="adj3" fmla="val 6771"/>
            </a:avLst>
          </a:prstGeom>
          <a:solidFill>
            <a:srgbClr val="E8C5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976119" y="3068857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p-contact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70366" y="1761216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n-contact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982052" y="4798703"/>
            <a:ext cx="19632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ring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435100" y="4327817"/>
            <a:ext cx="617495" cy="60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29154" y="2038714"/>
            <a:ext cx="307546" cy="285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74641" y="553515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7641" y="103935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1" name="Oval 40"/>
          <p:cNvSpPr/>
          <p:nvPr/>
        </p:nvSpPr>
        <p:spPr>
          <a:xfrm>
            <a:off x="270933" y="3446655"/>
            <a:ext cx="4318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69900" y="2980267"/>
            <a:ext cx="12347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1" idx="0"/>
          </p:cNvCxnSpPr>
          <p:nvPr/>
        </p:nvCxnSpPr>
        <p:spPr>
          <a:xfrm>
            <a:off x="482600" y="2980267"/>
            <a:ext cx="4233" cy="466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9145" y="3878454"/>
            <a:ext cx="4233" cy="466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03767" y="4343400"/>
            <a:ext cx="1037166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5462" y="347525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77058" y="2087892"/>
            <a:ext cx="2184400" cy="237606"/>
          </a:xfrm>
          <a:prstGeom prst="rect">
            <a:avLst/>
          </a:prstGeom>
          <a:solidFill>
            <a:srgbClr val="662E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958113" y="1697275"/>
            <a:ext cx="1226457" cy="392204"/>
          </a:xfrm>
          <a:prstGeom prst="rect">
            <a:avLst/>
          </a:prstGeom>
          <a:solidFill>
            <a:srgbClr val="662E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590711" y="1500439"/>
            <a:ext cx="0" cy="116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flipH="1">
            <a:off x="6745058" y="1739713"/>
            <a:ext cx="28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6151884" y="1752413"/>
            <a:ext cx="28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l="904" t="8804" r="56010" b="75178"/>
          <a:stretch/>
        </p:blipFill>
        <p:spPr>
          <a:xfrm>
            <a:off x="4564436" y="3196524"/>
            <a:ext cx="2001132" cy="5170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1557" t="9368" r="56410" b="75445"/>
          <a:stretch/>
        </p:blipFill>
        <p:spPr>
          <a:xfrm>
            <a:off x="6787211" y="3200185"/>
            <a:ext cx="2024775" cy="5084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/>
          <a:srcRect l="1687" t="9744" r="56010" b="74661"/>
          <a:stretch/>
        </p:blipFill>
        <p:spPr>
          <a:xfrm>
            <a:off x="4533415" y="4967441"/>
            <a:ext cx="2067912" cy="52978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/>
          <a:srcRect l="1427" t="9556" r="55691" b="74849"/>
          <a:stretch/>
        </p:blipFill>
        <p:spPr>
          <a:xfrm>
            <a:off x="6914610" y="5013944"/>
            <a:ext cx="2004914" cy="50669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440010" y="4319810"/>
            <a:ext cx="4165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Reverse bias</a:t>
            </a:r>
            <a:br>
              <a:rPr lang="en-US" b="1" dirty="0"/>
            </a:br>
            <a:r>
              <a:rPr lang="en-US" b="1" dirty="0"/>
              <a:t>V &lt; 0 </a:t>
            </a:r>
            <a:r>
              <a:rPr lang="en-US" b="1" dirty="0">
                <a:sym typeface="Wingdings" panose="05000000000000000000" pitchFamily="2" charset="2"/>
              </a:rPr>
              <a:t> carriers are swept out of junction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409701" y="2845295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applied bias (V=0)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45022" y="3693788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hole concentration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21120" y="3730125"/>
            <a:ext cx="23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concentration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79708" y="5471788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hole concentration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55806" y="5508125"/>
            <a:ext cx="23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concentration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42673" y="1125352"/>
            <a:ext cx="31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section of ring waveguide</a:t>
            </a:r>
          </a:p>
        </p:txBody>
      </p:sp>
    </p:spTree>
    <p:extLst>
      <p:ext uri="{BB962C8B-B14F-4D97-AF65-F5344CB8AC3E}">
        <p14:creationId xmlns:p14="http://schemas.microsoft.com/office/powerpoint/2010/main" val="17798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50925</TotalTime>
  <Words>878</Words>
  <Application>Microsoft Office PowerPoint</Application>
  <PresentationFormat>On-screen Show (4:3)</PresentationFormat>
  <Paragraphs>206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Discussion today</vt:lpstr>
      <vt:lpstr>(Amplitude) modulation of light</vt:lpstr>
      <vt:lpstr>Ring resonator</vt:lpstr>
      <vt:lpstr>Power transmission</vt:lpstr>
      <vt:lpstr>Modulation of light with ring resonator</vt:lpstr>
      <vt:lpstr>Modulation of light with ring resonator</vt:lpstr>
      <vt:lpstr>Refractive index of silicon depends on free carrier density</vt:lpstr>
      <vt:lpstr>Depletion width modulation in pn junction</vt:lpstr>
      <vt:lpstr>pn junction ring resonator</vt:lpstr>
      <vt:lpstr>On-off keying modulation</vt:lpstr>
      <vt:lpstr>4-Channel WDM</vt:lpstr>
      <vt:lpstr>Simulation strategy</vt:lpstr>
      <vt:lpstr>Simple pn-junction simulation</vt:lpstr>
      <vt:lpstr>Create simulation region</vt:lpstr>
      <vt:lpstr>Create simulation region</vt:lpstr>
      <vt:lpstr>Create p-type doping</vt:lpstr>
      <vt:lpstr>Create n-type doping</vt:lpstr>
      <vt:lpstr>pn junction</vt:lpstr>
      <vt:lpstr>Add mesh refinement at junction</vt:lpstr>
      <vt:lpstr>Set contact boundary conditions</vt:lpstr>
      <vt:lpstr>Set contact boundary conditions</vt:lpstr>
      <vt:lpstr>Simulation</vt:lpstr>
      <vt:lpstr>Simulation</vt:lpstr>
      <vt:lpstr>pn junction ring resonator</vt:lpstr>
      <vt:lpstr>pn junction ring resonator</vt:lpstr>
      <vt:lpstr>pn junction ring resonator</vt:lpstr>
      <vt:lpstr>pn junction ring resonator</vt:lpstr>
      <vt:lpstr>Import carrier density into MODE</vt:lpstr>
      <vt:lpstr>Create np density attribute</vt:lpstr>
      <vt:lpstr>Run simulation</vt:lpstr>
      <vt:lpstr>Effective index and loss</vt:lpstr>
      <vt:lpstr>PowerPoint Presentation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1077</cp:revision>
  <cp:lastPrinted>2016-04-11T20:51:57Z</cp:lastPrinted>
  <dcterms:created xsi:type="dcterms:W3CDTF">2013-01-15T19:08:57Z</dcterms:created>
  <dcterms:modified xsi:type="dcterms:W3CDTF">2017-04-07T17:16:32Z</dcterms:modified>
</cp:coreProperties>
</file>